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63" r:id="rId5"/>
    <p:sldId id="265" r:id="rId6"/>
    <p:sldId id="266" r:id="rId7"/>
    <p:sldId id="267" r:id="rId8"/>
    <p:sldId id="270" r:id="rId9"/>
    <p:sldId id="274" r:id="rId10"/>
    <p:sldId id="271" r:id="rId11"/>
    <p:sldId id="272" r:id="rId12"/>
    <p:sldId id="273" r:id="rId13"/>
    <p:sldId id="275" r:id="rId14"/>
    <p:sldId id="277" r:id="rId15"/>
    <p:sldId id="303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304" r:id="rId26"/>
    <p:sldId id="291" r:id="rId27"/>
    <p:sldId id="292" r:id="rId28"/>
    <p:sldId id="293" r:id="rId29"/>
    <p:sldId id="294" r:id="rId30"/>
    <p:sldId id="300" r:id="rId31"/>
    <p:sldId id="295" r:id="rId32"/>
    <p:sldId id="296" r:id="rId33"/>
    <p:sldId id="299" r:id="rId34"/>
    <p:sldId id="301" r:id="rId35"/>
    <p:sldId id="297" r:id="rId36"/>
    <p:sldId id="298" r:id="rId37"/>
    <p:sldId id="302" r:id="rId38"/>
    <p:sldId id="25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21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 smtClean="0"/>
            <a:t>On-demand</a:t>
          </a:r>
          <a:endParaRPr lang="en-US" dirty="0"/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 smtClean="0"/>
            <a:t>Infrastructure available as needed via a self-service interface</a:t>
          </a:r>
          <a:endParaRPr lang="en-US" dirty="0"/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 smtClean="0"/>
            <a:t>Network access</a:t>
          </a:r>
          <a:endParaRPr lang="en-US" dirty="0"/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 smtClean="0"/>
            <a:t>Infrastructure accessed via a broad network (generally Internet)</a:t>
          </a:r>
          <a:endParaRPr lang="en-US" dirty="0"/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 smtClean="0"/>
            <a:t>Resource pooling</a:t>
          </a:r>
          <a:endParaRPr lang="en-US" dirty="0"/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 smtClean="0"/>
            <a:t>Infrastructure aggregated into large resource pools which are subsequently partitioned to support specific functions</a:t>
          </a:r>
          <a:endParaRPr lang="en-US" dirty="0"/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 smtClean="0"/>
            <a:t>Elasticity</a:t>
          </a:r>
          <a:endParaRPr lang="en-US" dirty="0"/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 smtClean="0"/>
            <a:t>Utility service</a:t>
          </a:r>
          <a:endParaRPr lang="en-US" dirty="0"/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 smtClean="0"/>
            <a:t>Ability to rapidly provision and de-provision services as needed</a:t>
          </a:r>
          <a:endParaRPr lang="en-US" dirty="0"/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 smtClean="0"/>
            <a:t>Pay-for-usage pricing model with no minimum commitments</a:t>
          </a:r>
          <a:endParaRPr lang="en-US" dirty="0"/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On-demand</a:t>
          </a:r>
          <a:endParaRPr lang="en-US" sz="2100" kern="1200" dirty="0"/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available as needed via a self-service interface</a:t>
          </a:r>
          <a:endParaRPr lang="en-US" sz="1600" kern="1200" dirty="0"/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Network access</a:t>
          </a:r>
          <a:endParaRPr lang="en-US" sz="2100" kern="1200" dirty="0"/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accessed via a broad network (generally Internet)</a:t>
          </a:r>
          <a:endParaRPr lang="en-US" sz="1600" kern="1200" dirty="0"/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Resource pooling</a:t>
          </a:r>
          <a:endParaRPr lang="en-US" sz="2100" kern="1200" dirty="0"/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Infrastructure aggregated into large resource pools which are subsequently partitioned to support specific functions</a:t>
          </a:r>
          <a:endParaRPr lang="en-US" sz="1600" kern="1200" dirty="0"/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Elasticity</a:t>
          </a:r>
          <a:endParaRPr lang="en-US" sz="2100" kern="1200" dirty="0"/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Ability to rapidly provision and de-provision services as needed</a:t>
          </a:r>
          <a:endParaRPr lang="en-US" sz="1600" kern="1200" dirty="0"/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Utility service</a:t>
          </a:r>
          <a:endParaRPr lang="en-US" sz="2100" kern="1200" dirty="0"/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smtClean="0"/>
            <a:t>Pay-for-usage pricing model with no minimum commitments</a:t>
          </a:r>
          <a:endParaRPr lang="en-US" sz="1600" kern="1200" dirty="0"/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east-1.amazonaws.com/ust123" TargetMode="Externa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2instances.inf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9.254.169.254/latest/meta-data/" TargetMode="External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</a:t>
            </a:r>
            <a:r>
              <a:rPr lang="en-US" sz="3600" dirty="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Week </a:t>
            </a:r>
            <a:r>
              <a:rPr lang="en-US" sz="3600" dirty="0" smtClean="0">
                <a:solidFill>
                  <a:prstClr val="black"/>
                </a:solidFill>
              </a:rPr>
              <a:t>4: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7"/>
            <a:ext cx="8471361" cy="47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Infrastructure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9" y="1269999"/>
            <a:ext cx="8764802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&amp; Zones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us-east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Region: us-west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Availability Zone</a:t>
              </a:r>
              <a:endParaRPr lang="en-US" sz="1000" dirty="0"/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AWS Infrastructure partitioned into many </a:t>
            </a:r>
            <a:r>
              <a:rPr lang="en-US" sz="1600" b="1" dirty="0" smtClean="0"/>
              <a:t>regions</a:t>
            </a:r>
            <a:r>
              <a:rPr lang="en-US" sz="1600" dirty="0" smtClean="0"/>
              <a:t>, each of which contains one or more </a:t>
            </a:r>
            <a:r>
              <a:rPr lang="en-US" sz="1600" b="1" dirty="0" smtClean="0"/>
              <a:t>availability zones </a:t>
            </a:r>
            <a:r>
              <a:rPr lang="en-US" sz="1600" dirty="0" smtClean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Identity &amp; Access Management (IAM)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 smtClean="0"/>
              <a:t>IAM allows organizations to create users and manage their access to AWS resources.</a:t>
            </a:r>
          </a:p>
          <a:p>
            <a:endParaRPr lang="en-US" sz="2000" dirty="0" smtClean="0"/>
          </a:p>
          <a:p>
            <a:r>
              <a:rPr lang="en-US" sz="2000" dirty="0" smtClean="0"/>
              <a:t>Provides granular governance controls and federated access.</a:t>
            </a:r>
          </a:p>
          <a:p>
            <a:pPr lvl="1"/>
            <a:r>
              <a:rPr lang="en-US" sz="2000" dirty="0" smtClean="0"/>
              <a:t>Password expiration/strength</a:t>
            </a:r>
          </a:p>
          <a:p>
            <a:pPr lvl="1"/>
            <a:r>
              <a:rPr lang="en-US" sz="2000" dirty="0" smtClean="0"/>
              <a:t>Login via Active Directory, Facebook, etc.</a:t>
            </a:r>
          </a:p>
          <a:p>
            <a:pPr lvl="1"/>
            <a:r>
              <a:rPr lang="en-US" sz="2000" dirty="0" smtClean="0"/>
              <a:t>Restrict access to specific services and resources.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Signup account (root account) is your master account, best practice is to </a:t>
            </a:r>
            <a:r>
              <a:rPr lang="en-US" sz="2000" b="1" dirty="0" smtClean="0"/>
              <a:t>not</a:t>
            </a:r>
            <a:r>
              <a:rPr lang="en-US" sz="2000" dirty="0" smtClean="0"/>
              <a:t> use it for day-to-day management.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8" y="1600200"/>
            <a:ext cx="1120084" cy="1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User</a:t>
            </a:r>
            <a:r>
              <a:rPr lang="en-US" dirty="0" smtClean="0"/>
              <a:t>: an individual setup with an account in IAM.</a:t>
            </a:r>
          </a:p>
          <a:p>
            <a:endParaRPr lang="en-US" dirty="0" smtClean="0"/>
          </a:p>
          <a:p>
            <a:r>
              <a:rPr lang="en-US" b="1" dirty="0" smtClean="0"/>
              <a:t>Group</a:t>
            </a:r>
            <a:r>
              <a:rPr lang="en-US" dirty="0" smtClean="0"/>
              <a:t>: a set of users sharing similar access privileges.</a:t>
            </a:r>
          </a:p>
          <a:p>
            <a:endParaRPr lang="en-US" dirty="0" smtClean="0"/>
          </a:p>
          <a:p>
            <a:r>
              <a:rPr lang="en-US" b="1" dirty="0" smtClean="0"/>
              <a:t>Role</a:t>
            </a:r>
            <a:r>
              <a:rPr lang="en-US" dirty="0" smtClean="0"/>
              <a:t>: access privileges that may be assigned to AWS resources.</a:t>
            </a:r>
          </a:p>
          <a:p>
            <a:pPr lvl="1"/>
            <a:r>
              <a:rPr lang="en-US" dirty="0" smtClean="0"/>
              <a:t>Lets resources act like users with specific privileges.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Policy</a:t>
            </a:r>
            <a:r>
              <a:rPr lang="en-US" dirty="0" smtClean="0"/>
              <a:t>: a document containing one or more defined privileges.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the AWS Web Console using your account.</a:t>
            </a:r>
          </a:p>
          <a:p>
            <a:endParaRPr lang="en-US" dirty="0"/>
          </a:p>
          <a:p>
            <a:r>
              <a:rPr lang="en-US" dirty="0" smtClean="0"/>
              <a:t>Try to follow the instructor on your own or work with a classmate.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IAM is </a:t>
            </a:r>
            <a:r>
              <a:rPr lang="en-US" b="1" u="sng" dirty="0" smtClean="0"/>
              <a:t>global</a:t>
            </a:r>
            <a:r>
              <a:rPr lang="en-US" dirty="0" smtClean="0"/>
              <a:t>, any changes we make impact all regions.</a:t>
            </a:r>
          </a:p>
          <a:p>
            <a:endParaRPr lang="en-US" dirty="0" smtClean="0"/>
          </a:p>
          <a:p>
            <a:r>
              <a:rPr lang="en-US" dirty="0" smtClean="0"/>
              <a:t>All activities we do on the web console may also be done via command line or SDK.</a:t>
            </a:r>
          </a:p>
          <a:p>
            <a:endParaRPr lang="en-US" dirty="0" smtClean="0"/>
          </a:p>
          <a:p>
            <a:r>
              <a:rPr lang="en-US" dirty="0" smtClean="0"/>
              <a:t>IAM users sign-in link is the web login URL for users (and it may be customized).</a:t>
            </a:r>
          </a:p>
          <a:p>
            <a:endParaRPr lang="en-US" dirty="0" smtClean="0"/>
          </a:p>
          <a:p>
            <a:r>
              <a:rPr lang="en-US" dirty="0" smtClean="0"/>
              <a:t>IAM Security Status shows important security steps (recommend turning on MFA).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Create new user</a:t>
            </a:r>
          </a:p>
          <a:p>
            <a:pPr lvl="1"/>
            <a:r>
              <a:rPr lang="en-US" dirty="0" smtClean="0"/>
              <a:t>Each user has a user name, password, access key ID, and secret access key.</a:t>
            </a:r>
          </a:p>
          <a:p>
            <a:pPr lvl="1"/>
            <a:r>
              <a:rPr lang="en-US" dirty="0" smtClean="0"/>
              <a:t>User name and password required to log into web console.</a:t>
            </a:r>
          </a:p>
          <a:p>
            <a:pPr lvl="1"/>
            <a:r>
              <a:rPr lang="en-US" dirty="0" smtClean="0"/>
              <a:t>Access key and secret access key required to use AWS API (** KEEP THESE SAFE!!)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a new group</a:t>
            </a:r>
          </a:p>
          <a:p>
            <a:pPr lvl="1"/>
            <a:r>
              <a:rPr lang="en-US" dirty="0" smtClean="0"/>
              <a:t>Each group has one or more policies attached.</a:t>
            </a:r>
          </a:p>
          <a:p>
            <a:pPr lvl="1"/>
            <a:r>
              <a:rPr lang="en-US" dirty="0" smtClean="0"/>
              <a:t>Policies define access privileges for group members.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Account Settings</a:t>
            </a:r>
          </a:p>
          <a:p>
            <a:pPr lvl="1"/>
            <a:r>
              <a:rPr lang="en-US" dirty="0" smtClean="0"/>
              <a:t>Define password strength/expiration requirements.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Allow a resource to access other resources with set privileges.</a:t>
            </a:r>
          </a:p>
          <a:p>
            <a:pPr lvl="1"/>
            <a:r>
              <a:rPr lang="en-US" dirty="0" smtClean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Storage Service (S3)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Secure, durable, highly-scalable object storage</a:t>
            </a:r>
          </a:p>
          <a:p>
            <a:pPr lvl="1"/>
            <a:r>
              <a:rPr lang="en-US" dirty="0" smtClean="0"/>
              <a:t>Object based and stored as a key/value + metadata</a:t>
            </a:r>
          </a:p>
          <a:p>
            <a:pPr lvl="2"/>
            <a:r>
              <a:rPr lang="en-US" dirty="0" smtClean="0"/>
              <a:t>Key = filename</a:t>
            </a:r>
          </a:p>
          <a:p>
            <a:pPr lvl="2"/>
            <a:r>
              <a:rPr lang="en-US" dirty="0" smtClean="0"/>
              <a:t>Value = data</a:t>
            </a:r>
          </a:p>
          <a:p>
            <a:pPr lvl="2"/>
            <a:r>
              <a:rPr lang="en-US" dirty="0" smtClean="0"/>
              <a:t>Version ID = version of the file</a:t>
            </a:r>
          </a:p>
          <a:p>
            <a:pPr lvl="2"/>
            <a:r>
              <a:rPr lang="en-US" dirty="0" smtClean="0"/>
              <a:t>Metadata = various descriptive information about the file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Standard S3 data is stored across multiple AZs in a region (11 9’s </a:t>
            </a:r>
            <a:r>
              <a:rPr lang="en-US" b="1" dirty="0" smtClean="0"/>
              <a:t>durability</a:t>
            </a:r>
            <a:r>
              <a:rPr lang="en-US" dirty="0" smtClean="0"/>
              <a:t>: 99.999999999%)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Highly available: 4 9’s </a:t>
            </a:r>
            <a:r>
              <a:rPr lang="en-US" b="1" dirty="0" smtClean="0"/>
              <a:t>availability</a:t>
            </a:r>
            <a:r>
              <a:rPr lang="en-US" dirty="0" smtClean="0"/>
              <a:t> (99.99%)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Unlimited storage</a:t>
            </a:r>
          </a:p>
          <a:p>
            <a:pPr lvl="2"/>
            <a:r>
              <a:rPr lang="en-US" dirty="0" smtClean="0"/>
              <a:t>Individual files may be 0 bytes to 5TB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</a:t>
            </a:r>
            <a:r>
              <a:rPr lang="en-US" b="1" u="sng" dirty="0" smtClean="0"/>
              <a:t>cannot</a:t>
            </a:r>
            <a:r>
              <a:rPr lang="en-US" dirty="0" smtClean="0"/>
              <a:t> install a file system on S3 (</a:t>
            </a:r>
            <a:r>
              <a:rPr lang="en-US" dirty="0" err="1" smtClean="0"/>
              <a:t>ntfs</a:t>
            </a:r>
            <a:r>
              <a:rPr lang="en-US" dirty="0" smtClean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9" y="274638"/>
            <a:ext cx="849162" cy="1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storage namespace is partitioned into </a:t>
            </a:r>
            <a:r>
              <a:rPr lang="en-US" b="1" dirty="0" smtClean="0"/>
              <a:t>buckets</a:t>
            </a:r>
            <a:r>
              <a:rPr lang="en-US" dirty="0" smtClean="0"/>
              <a:t> in each region.</a:t>
            </a:r>
          </a:p>
          <a:p>
            <a:pPr lvl="1"/>
            <a:r>
              <a:rPr lang="en-US" dirty="0" smtClean="0"/>
              <a:t>Files are stored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Bucket name is </a:t>
            </a:r>
            <a:r>
              <a:rPr lang="en-US" b="1" u="sng" dirty="0" smtClean="0"/>
              <a:t>global</a:t>
            </a:r>
            <a:r>
              <a:rPr lang="en-US" dirty="0" smtClean="0"/>
              <a:t> and must be unique.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Initial limit of 100 buckets per account (but can be increased).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New objects = Read after Write consistency.</a:t>
            </a:r>
          </a:p>
          <a:p>
            <a:pPr lvl="1"/>
            <a:r>
              <a:rPr lang="en-US" dirty="0" smtClean="0"/>
              <a:t>Updated or deleted objects = Eventual consistency.</a:t>
            </a:r>
          </a:p>
          <a:p>
            <a:pPr lvl="2"/>
            <a:r>
              <a:rPr lang="en-US" dirty="0" smtClean="0"/>
              <a:t>If you update an object and then try to immediately read it again, you might get the old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Amazon Web Services (AWS)</a:t>
            </a:r>
          </a:p>
          <a:p>
            <a:r>
              <a:rPr lang="en-US" dirty="0" smtClean="0"/>
              <a:t>IAM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EC2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access control policies on a bucket level or a per-file level.</a:t>
            </a:r>
          </a:p>
          <a:p>
            <a:pPr lvl="1"/>
            <a:r>
              <a:rPr lang="en-US" dirty="0" smtClean="0"/>
              <a:t>Encrypt data-at-rest for greater security (AES-256).</a:t>
            </a:r>
          </a:p>
          <a:p>
            <a:pPr lvl="1"/>
            <a:r>
              <a:rPr lang="en-US" dirty="0" smtClean="0"/>
              <a:t>Transmit data to S3 via SSL/TLS.</a:t>
            </a:r>
          </a:p>
          <a:p>
            <a:pPr lvl="1"/>
            <a:r>
              <a:rPr lang="en-US" dirty="0" smtClean="0"/>
              <a:t>Create logs tracking all access to buckets and files.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Pay for storage space per GB, number of requests (GET, PUT, etc.) and data transmission.</a:t>
            </a:r>
          </a:p>
          <a:p>
            <a:pPr lvl="2"/>
            <a:r>
              <a:rPr lang="en-US" dirty="0" smtClean="0"/>
              <a:t>No fee for incoming data.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Additional S3 features</a:t>
            </a:r>
          </a:p>
          <a:p>
            <a:pPr lvl="1"/>
            <a:r>
              <a:rPr lang="en-US" dirty="0" smtClean="0"/>
              <a:t>Tiered storage options for increased performance or lower cost.</a:t>
            </a:r>
          </a:p>
          <a:p>
            <a:pPr lvl="1"/>
            <a:r>
              <a:rPr lang="en-US" dirty="0" smtClean="0"/>
              <a:t>Lifecycle management to automatically delete or archive data.</a:t>
            </a:r>
          </a:p>
          <a:p>
            <a:pPr lvl="1"/>
            <a:r>
              <a:rPr lang="en-US" dirty="0" smtClean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Storage Tiers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Standard</a:t>
            </a:r>
            <a:r>
              <a:rPr lang="en-US" dirty="0" smtClean="0"/>
              <a:t> S3: default storage tier appropriate for most requirements.</a:t>
            </a:r>
          </a:p>
          <a:p>
            <a:pPr lvl="1"/>
            <a:r>
              <a:rPr lang="en-US" dirty="0" smtClean="0"/>
              <a:t>Durability: 99.999999999% (11 9’s)</a:t>
            </a:r>
          </a:p>
          <a:p>
            <a:pPr lvl="1"/>
            <a:r>
              <a:rPr lang="en-US" dirty="0" smtClean="0"/>
              <a:t>Availability: 99.99% (4 9’s)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S3-IA </a:t>
            </a:r>
            <a:r>
              <a:rPr lang="en-US" dirty="0" smtClean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</a:t>
            </a:r>
            <a:r>
              <a:rPr lang="en-US" dirty="0" smtClean="0"/>
              <a:t>99.9% (3 </a:t>
            </a:r>
            <a:r>
              <a:rPr lang="en-US" dirty="0"/>
              <a:t>9’s)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RRS</a:t>
            </a:r>
            <a:r>
              <a:rPr lang="en-US" dirty="0" smtClean="0"/>
              <a:t> (Reduced Redundancy Storage): storage for non-critical or easily reproduced data.</a:t>
            </a:r>
          </a:p>
          <a:p>
            <a:pPr lvl="1"/>
            <a:r>
              <a:rPr lang="en-US" dirty="0" smtClean="0"/>
              <a:t>Durability: 99.99% </a:t>
            </a:r>
          </a:p>
          <a:p>
            <a:pPr lvl="1"/>
            <a:r>
              <a:rPr lang="en-US" dirty="0" smtClean="0"/>
              <a:t>Availability: 99.99%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Glacier</a:t>
            </a:r>
            <a:r>
              <a:rPr lang="en-US" dirty="0" smtClean="0"/>
              <a:t>: inexpensive data archiving, 3-5 hours to restore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 a new bucket</a:t>
            </a:r>
          </a:p>
          <a:p>
            <a:pPr lvl="1"/>
            <a:r>
              <a:rPr lang="en-US" dirty="0" smtClean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s3-us-east-1.amazonaws.com/ust123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Permissions: set bucket-level access policy.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website hosting: host a website using a set of files in a bucket.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Events: trigger notifications based on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Versioning: track file changes.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Lifecycle: automate file archiving or deletion.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 a new file</a:t>
            </a:r>
          </a:p>
          <a:p>
            <a:pPr lvl="1"/>
            <a:r>
              <a:rPr lang="en-US" dirty="0" smtClean="0"/>
              <a:t>Upload a file through web console.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File changes via HTTP PUT or DELETE.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set of metadata.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file has a unique web link.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set storage class and encryption on a per-file basis.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Global Content Distribution Network (CDN)</a:t>
            </a:r>
          </a:p>
          <a:p>
            <a:pPr lvl="1"/>
            <a:r>
              <a:rPr lang="en-US" dirty="0" smtClean="0"/>
              <a:t>Cache S3 files at over 50 edge locations throughout the world.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Edge location:</a:t>
            </a:r>
            <a:r>
              <a:rPr lang="en-US" dirty="0" smtClean="0"/>
              <a:t> physical datacenter location were files are stored.</a:t>
            </a:r>
          </a:p>
          <a:p>
            <a:pPr lvl="2"/>
            <a:r>
              <a:rPr lang="en-US" dirty="0" smtClean="0"/>
              <a:t>Don’t confuse edge locations with regions!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Distribution: a set of S3 files that are cached in edge locations.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Benefit:</a:t>
            </a:r>
            <a:r>
              <a:rPr lang="en-US" dirty="0"/>
              <a:t> </a:t>
            </a:r>
            <a:r>
              <a:rPr lang="en-US" dirty="0" smtClean="0"/>
              <a:t>Website visitor is automatically directed to </a:t>
            </a:r>
            <a:r>
              <a:rPr lang="en-US" i="1" dirty="0" smtClean="0"/>
              <a:t>closest</a:t>
            </a:r>
            <a:r>
              <a:rPr lang="en-US" dirty="0" smtClean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Note: it can be expensive to remove (invalidate) cached objects. Oftentimes people just add new versions of their files to the distribution.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71" y="274638"/>
            <a:ext cx="975823" cy="1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Edge Locations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831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Compute Cloud (EC2)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Service that provides resizable compute capacity in the cloud.</a:t>
            </a:r>
          </a:p>
          <a:p>
            <a:endParaRPr lang="en-US" dirty="0" smtClean="0"/>
          </a:p>
          <a:p>
            <a:r>
              <a:rPr lang="en-US" dirty="0" smtClean="0"/>
              <a:t>Core computing infrastructure building block that supports many other AWS services.</a:t>
            </a:r>
          </a:p>
          <a:p>
            <a:endParaRPr lang="en-US" dirty="0" smtClean="0"/>
          </a:p>
          <a:p>
            <a:r>
              <a:rPr lang="en-US" dirty="0" smtClean="0"/>
              <a:t>It’s basically a cloud-based virtual machine (AWS calls them </a:t>
            </a:r>
            <a:r>
              <a:rPr lang="en-US" b="1" dirty="0" smtClean="0"/>
              <a:t>instances</a:t>
            </a:r>
            <a:r>
              <a:rPr lang="en-US" dirty="0" smtClean="0"/>
              <a:t>) running on top of the </a:t>
            </a:r>
            <a:r>
              <a:rPr lang="en-US" dirty="0" err="1" smtClean="0"/>
              <a:t>Xen</a:t>
            </a:r>
            <a:r>
              <a:rPr lang="en-US" dirty="0" smtClean="0"/>
              <a:t>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24" y="534870"/>
            <a:ext cx="997280" cy="1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Deployment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On Demand</a:t>
            </a:r>
            <a:r>
              <a:rPr lang="en-US" dirty="0" smtClean="0"/>
              <a:t>: pay a fixed rate for the EC2 instance on a per-second basis (as of Oct 1, 2017).</a:t>
            </a:r>
          </a:p>
          <a:p>
            <a:pPr lvl="2"/>
            <a:r>
              <a:rPr lang="en-US" dirty="0"/>
              <a:t>Short-</a:t>
            </a:r>
            <a:r>
              <a:rPr lang="en-US" dirty="0" smtClean="0"/>
              <a:t>term </a:t>
            </a:r>
            <a:r>
              <a:rPr lang="en-US" dirty="0"/>
              <a:t>unpredictable </a:t>
            </a:r>
            <a:r>
              <a:rPr lang="en-US" dirty="0" smtClean="0"/>
              <a:t>workloads.</a:t>
            </a:r>
            <a:endParaRPr lang="en-US" dirty="0"/>
          </a:p>
          <a:p>
            <a:pPr lvl="2"/>
            <a:r>
              <a:rPr lang="en-US" dirty="0"/>
              <a:t>Customer controls start/termination because the application cannot be </a:t>
            </a:r>
            <a:r>
              <a:rPr lang="en-US" dirty="0" smtClean="0"/>
              <a:t>interrupted.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Reserved</a:t>
            </a:r>
            <a:r>
              <a:rPr lang="en-US" dirty="0" smtClean="0"/>
              <a:t>: reserve a certain amount of computing capacity for 1-to-3 years at a discounted rate.</a:t>
            </a:r>
          </a:p>
          <a:p>
            <a:pPr lvl="2"/>
            <a:r>
              <a:rPr lang="en-US" dirty="0" smtClean="0"/>
              <a:t>Long-term, predictable workloads with known capacity requirements.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Spot</a:t>
            </a:r>
            <a:r>
              <a:rPr lang="en-US" dirty="0" smtClean="0"/>
              <a:t>: make a bid for computing capacity that’s not currently being used.</a:t>
            </a:r>
          </a:p>
          <a:p>
            <a:pPr lvl="2"/>
            <a:r>
              <a:rPr lang="en-US" dirty="0" smtClean="0"/>
              <a:t>Very short-term workloads.</a:t>
            </a:r>
          </a:p>
          <a:p>
            <a:pPr lvl="2"/>
            <a:r>
              <a:rPr lang="en-US" dirty="0" smtClean="0"/>
              <a:t>AWS may </a:t>
            </a:r>
            <a:r>
              <a:rPr lang="en-US" dirty="0" smtClean="0"/>
              <a:t>shutdown the </a:t>
            </a:r>
            <a:r>
              <a:rPr lang="en-US" dirty="0" smtClean="0"/>
              <a:t>instance at any time if the spot prices increases over the bid price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Option to persist data </a:t>
            </a:r>
            <a:r>
              <a:rPr lang="en-US" smtClean="0"/>
              <a:t>after shutdown.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650320"/>
              </p:ext>
            </p:extLst>
          </p:nvPr>
        </p:nvGraphicFramePr>
        <p:xfrm>
          <a:off x="457200" y="1600200"/>
          <a:ext cx="8229600" cy="32359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/>
                <a:gridCol w="68990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cost, general purpose computing, small</a:t>
                      </a:r>
                      <a:r>
                        <a:rPr lang="en-US" baseline="0" dirty="0" smtClean="0"/>
                        <a:t> web server or test/</a:t>
                      </a:r>
                      <a:r>
                        <a:rPr lang="en-US" baseline="0" dirty="0" err="1" smtClean="0"/>
                        <a:t>dev</a:t>
                      </a:r>
                      <a:r>
                        <a:rPr lang="en-US" baseline="0" dirty="0" smtClean="0"/>
                        <a:t>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M3/M4/M5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purpose computing, typical</a:t>
                      </a:r>
                      <a:r>
                        <a:rPr lang="en-US" baseline="0" dirty="0" smtClean="0"/>
                        <a:t> application server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r>
                        <a:rPr lang="en-US" baseline="0" dirty="0" smtClean="0"/>
                        <a:t> &amp; 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optimized, CPU</a:t>
                      </a:r>
                      <a:r>
                        <a:rPr lang="en-US" baseline="0" dirty="0" smtClean="0"/>
                        <a:t> intensive applications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 optimized, in-memory caching or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Graphics optimized (GPU), video transcoding and machine learning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speed storage</a:t>
                      </a:r>
                      <a:r>
                        <a:rPr lang="en-US" baseline="0" dirty="0" smtClean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r>
                        <a:rPr lang="en-US" baseline="0" dirty="0" smtClean="0"/>
                        <a:t> storage system, file servers, </a:t>
                      </a:r>
                      <a:r>
                        <a:rPr lang="en-US" baseline="0" dirty="0" err="1" smtClean="0"/>
                        <a:t>Hadoop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229695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Easy way to compare instance features </a:t>
            </a:r>
            <a:r>
              <a:rPr lang="en-US" dirty="0"/>
              <a:t>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 smtClean="0"/>
              <a:t>Cloud computing is a model for enabling convenient, </a:t>
            </a:r>
            <a:r>
              <a:rPr lang="en-US" sz="2400" b="1" dirty="0" smtClean="0"/>
              <a:t>on-demand network</a:t>
            </a:r>
            <a:r>
              <a:rPr lang="en-US" sz="2400" dirty="0" smtClean="0"/>
              <a:t> access to a </a:t>
            </a:r>
            <a:r>
              <a:rPr lang="en-US" sz="2400" b="1" dirty="0" smtClean="0"/>
              <a:t>shared</a:t>
            </a:r>
            <a:r>
              <a:rPr lang="en-US" sz="2400" dirty="0" smtClean="0"/>
              <a:t> </a:t>
            </a:r>
            <a:r>
              <a:rPr lang="en-US" sz="2400" b="1" dirty="0" smtClean="0"/>
              <a:t>pool of configurable computing resources</a:t>
            </a:r>
            <a:r>
              <a:rPr lang="en-US" sz="2400" dirty="0" smtClean="0"/>
              <a:t> (e.g., networks, servers, storage, applications, and services) that can be </a:t>
            </a:r>
            <a:r>
              <a:rPr lang="en-US" sz="2400" b="1" dirty="0" smtClean="0"/>
              <a:t>rapidly</a:t>
            </a:r>
            <a:r>
              <a:rPr lang="en-US" sz="2400" dirty="0" smtClean="0"/>
              <a:t> </a:t>
            </a:r>
            <a:r>
              <a:rPr lang="en-US" sz="2400" b="1" dirty="0" smtClean="0"/>
              <a:t>provisioned and released </a:t>
            </a:r>
            <a:r>
              <a:rPr lang="en-US" sz="2400" dirty="0" smtClean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 smtClean="0"/>
              <a:t>National Institute of Standards and Technology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Amazon Machine Image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create an EC2 instance using an AMI (template).</a:t>
            </a:r>
          </a:p>
          <a:p>
            <a:endParaRPr lang="en-US" dirty="0" smtClean="0"/>
          </a:p>
          <a:p>
            <a:r>
              <a:rPr lang="en-US" dirty="0" smtClean="0"/>
              <a:t>An AMI defines the base OS, applications, networking and storage components for an EC2 instance.</a:t>
            </a:r>
          </a:p>
          <a:p>
            <a:endParaRPr lang="en-US" dirty="0" smtClean="0"/>
          </a:p>
          <a:p>
            <a:r>
              <a:rPr lang="en-US" dirty="0" smtClean="0"/>
              <a:t>AMI sources:</a:t>
            </a:r>
          </a:p>
          <a:p>
            <a:pPr lvl="1"/>
            <a:r>
              <a:rPr lang="en-US" dirty="0" smtClean="0"/>
              <a:t>Amazon curated images</a:t>
            </a:r>
          </a:p>
          <a:p>
            <a:pPr lvl="1"/>
            <a:r>
              <a:rPr lang="en-US" dirty="0" smtClean="0"/>
              <a:t>Community provided images</a:t>
            </a:r>
          </a:p>
          <a:p>
            <a:pPr lvl="1"/>
            <a:r>
              <a:rPr lang="en-US" dirty="0" smtClean="0"/>
              <a:t>Commercial images on the Amazon Marketplace</a:t>
            </a:r>
          </a:p>
          <a:p>
            <a:pPr lvl="1"/>
            <a:r>
              <a:rPr lang="en-US" dirty="0" smtClean="0"/>
              <a:t>Your own private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AMIs only exist within a </a:t>
            </a:r>
            <a:r>
              <a:rPr lang="en-US" b="1" dirty="0" smtClean="0"/>
              <a:t>specific region </a:t>
            </a:r>
            <a:r>
              <a:rPr lang="en-US" dirty="0" smtClean="0"/>
              <a:t>(you can copy to other regions if necessary).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Block Storage (EBS)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Service that allows you to create disk storage </a:t>
            </a:r>
            <a:r>
              <a:rPr lang="en-US" b="1" dirty="0" smtClean="0"/>
              <a:t>volumes</a:t>
            </a:r>
            <a:r>
              <a:rPr lang="en-US" dirty="0" smtClean="0"/>
              <a:t> that can be attached to EC2 instances.</a:t>
            </a:r>
          </a:p>
          <a:p>
            <a:pPr lvl="1"/>
            <a:r>
              <a:rPr lang="en-US" dirty="0" smtClean="0"/>
              <a:t>A volume is like a hard drive for your instance.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EBS volumes are </a:t>
            </a:r>
            <a:r>
              <a:rPr lang="en-US" b="1" dirty="0" smtClean="0"/>
              <a:t>block storage </a:t>
            </a:r>
            <a:r>
              <a:rPr lang="en-US" dirty="0" smtClean="0"/>
              <a:t>and support file systems and databases.</a:t>
            </a:r>
          </a:p>
          <a:p>
            <a:endParaRPr lang="en-US" dirty="0" smtClean="0"/>
          </a:p>
          <a:p>
            <a:r>
              <a:rPr lang="en-US" dirty="0" smtClean="0"/>
              <a:t>Each volume replicated within the AZ to provide high availability.</a:t>
            </a:r>
          </a:p>
          <a:p>
            <a:pPr lvl="1"/>
            <a:r>
              <a:rPr lang="en-US" dirty="0" smtClean="0"/>
              <a:t>Its delivered like a volume from a SAN.</a:t>
            </a:r>
          </a:p>
          <a:p>
            <a:pPr lvl="1"/>
            <a:r>
              <a:rPr lang="en-US" dirty="0" smtClean="0"/>
              <a:t>EC2 instance sees it as a physically attached drive.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Volume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General Purpose SSD </a:t>
            </a:r>
            <a:r>
              <a:rPr lang="en-US" dirty="0" smtClean="0"/>
              <a:t>(GP2)</a:t>
            </a:r>
          </a:p>
          <a:p>
            <a:pPr lvl="1"/>
            <a:r>
              <a:rPr lang="en-US" dirty="0" smtClean="0"/>
              <a:t>5 9’s availability (99.999%)</a:t>
            </a:r>
          </a:p>
          <a:p>
            <a:pPr lvl="1"/>
            <a:r>
              <a:rPr lang="en-US" dirty="0" smtClean="0"/>
              <a:t>3 IOPS per GB, up to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Provisioned IOPS SSD </a:t>
            </a:r>
            <a:r>
              <a:rPr lang="en-US" dirty="0" smtClean="0"/>
              <a:t>(IO1)</a:t>
            </a:r>
          </a:p>
          <a:p>
            <a:pPr lvl="1"/>
            <a:r>
              <a:rPr lang="en-US" dirty="0" smtClean="0"/>
              <a:t>Very high IOPS capacity for disk I/O intensive applications requiring &gt; 10,000 IOPS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Magnetic</a:t>
            </a:r>
          </a:p>
          <a:p>
            <a:pPr lvl="1"/>
            <a:r>
              <a:rPr lang="en-US" dirty="0" smtClean="0"/>
              <a:t>Cheapest storage option with lowest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snapshot</a:t>
            </a:r>
            <a:r>
              <a:rPr lang="en-US" dirty="0" smtClean="0"/>
              <a:t> is a point-in-time copy of an EBS volume stored on S3.</a:t>
            </a:r>
          </a:p>
          <a:p>
            <a:endParaRPr lang="en-US" dirty="0" smtClean="0"/>
          </a:p>
          <a:p>
            <a:r>
              <a:rPr lang="en-US" dirty="0" smtClean="0"/>
              <a:t>Snapshots are incremental, only saving data that changed since the previous snapshot.</a:t>
            </a:r>
          </a:p>
          <a:p>
            <a:endParaRPr lang="en-US" dirty="0" smtClean="0"/>
          </a:p>
          <a:p>
            <a:r>
              <a:rPr lang="en-US" dirty="0" smtClean="0"/>
              <a:t>You pay for snapshot storage at S3 rates.</a:t>
            </a:r>
          </a:p>
          <a:p>
            <a:endParaRPr lang="en-US" dirty="0" smtClean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Quickly backup data periodically or before making big changes.</a:t>
            </a:r>
          </a:p>
          <a:p>
            <a:pPr lvl="1"/>
            <a:r>
              <a:rPr lang="en-US" dirty="0" smtClean="0"/>
              <a:t>Roll back system changes by reverting to previous snapshots.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Initial snapshots will take longer.</a:t>
            </a:r>
          </a:p>
          <a:p>
            <a:pPr lvl="1"/>
            <a:r>
              <a:rPr lang="en-US" dirty="0" smtClean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Instance store is another data storage option for EC2 instances.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original storage option!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Instance data is stored on a physical hard drive attached to the host server versus a networked volume.</a:t>
            </a:r>
          </a:p>
          <a:p>
            <a:endParaRPr lang="en-US" dirty="0" smtClean="0"/>
          </a:p>
          <a:p>
            <a:r>
              <a:rPr lang="en-US" dirty="0" smtClean="0"/>
              <a:t>The storage is </a:t>
            </a:r>
            <a:r>
              <a:rPr lang="en-US" b="1" dirty="0" smtClean="0"/>
              <a:t>ephemeral</a:t>
            </a:r>
            <a:r>
              <a:rPr lang="en-US" dirty="0" smtClean="0"/>
              <a:t>, if the instance is stopped the data is gone forever.</a:t>
            </a:r>
          </a:p>
          <a:p>
            <a:pPr lvl="1"/>
            <a:r>
              <a:rPr lang="en-US" dirty="0" smtClean="0"/>
              <a:t>You can still reboot the instance without losing data though.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ephemeral storage?</a:t>
            </a:r>
          </a:p>
          <a:p>
            <a:pPr lvl="1"/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Security groups provide a security layer around EC2 instances.</a:t>
            </a:r>
          </a:p>
          <a:p>
            <a:pPr lvl="1"/>
            <a:r>
              <a:rPr lang="en-US" dirty="0" smtClean="0"/>
              <a:t>Define a set of IP addresses and protocols that can send data to and from servers.</a:t>
            </a:r>
          </a:p>
          <a:p>
            <a:pPr lvl="1"/>
            <a:r>
              <a:rPr lang="en-US" dirty="0" smtClean="0"/>
              <a:t>It’s like a basic layer-4 firewall system.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Default security group</a:t>
            </a:r>
          </a:p>
          <a:p>
            <a:pPr lvl="1"/>
            <a:r>
              <a:rPr lang="en-US" dirty="0" smtClean="0"/>
              <a:t>All inbound traffic is blocked.</a:t>
            </a:r>
          </a:p>
          <a:p>
            <a:pPr lvl="1"/>
            <a:r>
              <a:rPr lang="en-US" dirty="0" smtClean="0"/>
              <a:t>All outbound traffic is allowed.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Security groups are </a:t>
            </a:r>
            <a:r>
              <a:rPr lang="en-US" b="1" u="sng" dirty="0" err="1" smtClean="0"/>
              <a:t>stateful</a:t>
            </a:r>
            <a:r>
              <a:rPr lang="en-US" dirty="0" smtClean="0"/>
              <a:t> meaning that responses from allowed connections are valid.</a:t>
            </a:r>
          </a:p>
          <a:p>
            <a:pPr lvl="1"/>
            <a:r>
              <a:rPr lang="en-US" dirty="0" smtClean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 Security Group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DB Security Group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Instance</a:t>
              </a:r>
              <a:endParaRPr lang="en-US" sz="1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Instance</a:t>
              </a:r>
              <a:endParaRPr lang="en-US" sz="11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0.0.0.0/0 represents “everywhere”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80 from 0.0.0.0/0</a:t>
            </a:r>
          </a:p>
          <a:p>
            <a:r>
              <a:rPr lang="en-US" sz="1000" dirty="0" smtClean="0"/>
              <a:t>Incoming port 443 from 0.0.0.0/0</a:t>
            </a:r>
          </a:p>
          <a:p>
            <a:r>
              <a:rPr lang="en-US" sz="1000" dirty="0" smtClean="0"/>
              <a:t>Outgoing any to 0.0.0.0/0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Incoming port 3306 from Web SG</a:t>
            </a:r>
          </a:p>
          <a:p>
            <a:r>
              <a:rPr lang="en-US" sz="1000" dirty="0" smtClean="0"/>
              <a:t>Incoming port 22 from Web SG</a:t>
            </a:r>
          </a:p>
          <a:p>
            <a:r>
              <a:rPr lang="en-US" sz="1000" dirty="0" smtClean="0"/>
              <a:t>Outgoing port 80 to Web SG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Launch a new EC2 instance</a:t>
            </a:r>
          </a:p>
          <a:p>
            <a:pPr lvl="1"/>
            <a:r>
              <a:rPr lang="en-US" dirty="0" smtClean="0"/>
              <a:t>Select an Amazon Linux AMI</a:t>
            </a:r>
          </a:p>
          <a:p>
            <a:pPr lvl="1"/>
            <a:r>
              <a:rPr lang="en-US" dirty="0" smtClean="0"/>
              <a:t>Choose an instance type</a:t>
            </a:r>
          </a:p>
          <a:p>
            <a:pPr lvl="1"/>
            <a:r>
              <a:rPr lang="en-US" dirty="0" smtClean="0"/>
              <a:t>Add/modify storage</a:t>
            </a:r>
          </a:p>
          <a:p>
            <a:pPr lvl="1"/>
            <a:r>
              <a:rPr lang="en-US" dirty="0" smtClean="0"/>
              <a:t>Tag instance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Log into EC2 instance</a:t>
            </a:r>
          </a:p>
          <a:p>
            <a:pPr lvl="1"/>
            <a:r>
              <a:rPr lang="en-US" dirty="0" smtClean="0"/>
              <a:t>Add a new security group (webservers)</a:t>
            </a:r>
          </a:p>
          <a:p>
            <a:pPr lvl="2"/>
            <a:r>
              <a:rPr lang="en-US" dirty="0" smtClean="0"/>
              <a:t>Make sure </a:t>
            </a:r>
            <a:r>
              <a:rPr lang="en-US" dirty="0" err="1" smtClean="0"/>
              <a:t>ssh</a:t>
            </a:r>
            <a:r>
              <a:rPr lang="en-US" dirty="0" smtClean="0"/>
              <a:t> port is open in SG</a:t>
            </a:r>
          </a:p>
          <a:p>
            <a:pPr lvl="1"/>
            <a:r>
              <a:rPr lang="en-US" dirty="0" smtClean="0"/>
              <a:t>Update server packages</a:t>
            </a:r>
          </a:p>
          <a:p>
            <a:pPr lvl="1"/>
            <a:r>
              <a:rPr lang="en-US" dirty="0" smtClean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url http://instance-data/latest/meta-data/</a:t>
            </a:r>
          </a:p>
          <a:p>
            <a:pPr lvl="1"/>
            <a:r>
              <a:rPr lang="en-US" dirty="0" smtClean="0"/>
              <a:t>Show AWS CLI (</a:t>
            </a:r>
            <a:r>
              <a:rPr lang="en-US" dirty="0" err="1" smtClean="0"/>
              <a:t>aws</a:t>
            </a:r>
            <a:r>
              <a:rPr lang="en-US" dirty="0" smtClean="0"/>
              <a:t> help)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Snapshot instance volume</a:t>
            </a:r>
          </a:p>
          <a:p>
            <a:r>
              <a:rPr lang="en-US" dirty="0" smtClean="0"/>
              <a:t>Create AMI from instance</a:t>
            </a:r>
          </a:p>
          <a:p>
            <a:r>
              <a:rPr lang="en-US" dirty="0" smtClean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4: AWS</a:t>
            </a:r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i="1" dirty="0" smtClean="0"/>
              <a:t>Architecting for the Cloud: AWS Best Practices (February 2016)</a:t>
            </a:r>
          </a:p>
        </p:txBody>
      </p:sp>
    </p:spTree>
    <p:extLst>
      <p:ext uri="{BB962C8B-B14F-4D97-AF65-F5344CB8AC3E}">
        <p14:creationId xmlns:p14="http://schemas.microsoft.com/office/powerpoint/2010/main" val="3887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 smtClean="0"/>
              <a:t>Cloud Computing Characteristics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Service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Software-as-a-Service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public cloud computing platform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Pinkman</a:t>
            </a:r>
            <a:r>
              <a:rPr lang="en-US" dirty="0" smtClean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 smtClean="0"/>
              <a:t>Simple Queue Service (SQS) launched in 2004.</a:t>
            </a:r>
          </a:p>
          <a:p>
            <a:pPr lvl="1"/>
            <a:r>
              <a:rPr lang="en-US" dirty="0" smtClean="0"/>
              <a:t>S3 &amp; EC2 (AWS) launched in 2006.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Largest public cloud provider </a:t>
            </a:r>
          </a:p>
          <a:p>
            <a:pPr lvl="1"/>
            <a:r>
              <a:rPr lang="en-US" dirty="0" smtClean="0"/>
              <a:t>Gartner 2017: AWS 10x larger than next 14 largest cloud providers combined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Amazon.com</a:t>
            </a:r>
            <a:r>
              <a:rPr lang="en-US" dirty="0" smtClean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AWS platform contains all of the services needed to reinforce concepts in this course.</a:t>
            </a:r>
          </a:p>
          <a:p>
            <a:endParaRPr lang="en-US" dirty="0" smtClean="0"/>
          </a:p>
          <a:p>
            <a:r>
              <a:rPr lang="en-US" dirty="0" smtClean="0"/>
              <a:t>IT professionals should understand how to use the most popular cloud platform.</a:t>
            </a:r>
          </a:p>
          <a:p>
            <a:endParaRPr lang="en-US" dirty="0" smtClean="0"/>
          </a:p>
          <a:p>
            <a:r>
              <a:rPr lang="en-US" dirty="0" smtClean="0"/>
              <a:t>Students receive educational credits for using AWS.</a:t>
            </a:r>
          </a:p>
          <a:p>
            <a:endParaRPr lang="en-US" dirty="0" smtClean="0"/>
          </a:p>
          <a:p>
            <a:r>
              <a:rPr lang="en-US" dirty="0" smtClean="0"/>
              <a:t>Course lectures based on AWS Solution Architect Certification training.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2177</Words>
  <Application>Microsoft Macintosh PowerPoint</Application>
  <PresentationFormat>On-screen Show (4:3)</PresentationFormat>
  <Paragraphs>365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DevOps &amp; Cloud Infrastructure SEIS 665 Week 4: AWS</vt:lpstr>
      <vt:lpstr>Agenda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Tiers</vt:lpstr>
      <vt:lpstr>S3 Hands-on</vt:lpstr>
      <vt:lpstr>S3 Hands-on</vt:lpstr>
      <vt:lpstr>CloudFront</vt:lpstr>
      <vt:lpstr>CloudFront Edge Locations</vt:lpstr>
      <vt:lpstr>Snowball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Security Groups</vt:lpstr>
      <vt:lpstr>Security Groups</vt:lpstr>
      <vt:lpstr>EC2 Hands-on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Jason Baker</cp:lastModifiedBy>
  <cp:revision>113</cp:revision>
  <cp:lastPrinted>2016-08-08T03:31:15Z</cp:lastPrinted>
  <dcterms:created xsi:type="dcterms:W3CDTF">2016-04-02T16:28:50Z</dcterms:created>
  <dcterms:modified xsi:type="dcterms:W3CDTF">2017-11-30T17:01:23Z</dcterms:modified>
</cp:coreProperties>
</file>